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67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4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94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18-May-17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18-May-17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61254"/>
            <a:ext cx="8226490" cy="308376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7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386585"/>
            <a:ext cx="8229600" cy="13716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0B874-E53C-42B9-98BA-0781B387246C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50680" y="365125"/>
            <a:ext cx="164592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65125"/>
            <a:ext cx="762466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02F4-45D7-406A-9C33-75238E131A1E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6E011-4F7D-42D0-82E1-078A40B76F01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65176"/>
            <a:ext cx="8229600" cy="308152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648" y="3388268"/>
            <a:ext cx="8229600" cy="13716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471FE-0FCC-47A4-B218-06AF00AFA70F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1" y="1828800"/>
            <a:ext cx="4572000" cy="43481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599" y="1828800"/>
            <a:ext cx="4572000" cy="43481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C22A-A385-4013-8BC3-1C712ED98224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8448" y="1627258"/>
            <a:ext cx="45720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8448" y="2373284"/>
            <a:ext cx="4572000" cy="384048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627258"/>
            <a:ext cx="45720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373284"/>
            <a:ext cx="4572000" cy="384048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43CD7-DDC2-4E28-B80E-11B3368F8846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2D6B-0F0F-41E5-8A0F-FC2D7E2110E0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A38-D70F-41CF-857C-945C6FF6B07D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79330" y="457200"/>
            <a:ext cx="3603070" cy="15544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0" y="685800"/>
            <a:ext cx="610222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79330" y="2101850"/>
            <a:ext cx="3603070" cy="18288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96DC-D1E7-4668-A471-A46ECA2AE34F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2712" y="457200"/>
            <a:ext cx="3602736" cy="15544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-1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82712" y="2101850"/>
            <a:ext cx="3602736" cy="18288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799"/>
            <a:ext cx="9601200" cy="4348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85492"/>
            <a:ext cx="6099048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accent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19253" y="6385492"/>
            <a:ext cx="982047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fld id="{CC444FFE-4BDB-4301-83D8-FE8B25E7CF5A}" type="datetime1">
              <a:rPr lang="en-US" smtClean="0"/>
              <a:t>18-May-17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3532" y="6385492"/>
            <a:ext cx="828868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5492"/>
            <a:ext cx="12192000" cy="308376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Secure &amp; Trusted Cloud Computing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" y="4762598"/>
            <a:ext cx="10655808" cy="1855975"/>
          </a:xfrm>
        </p:spPr>
        <p:txBody>
          <a:bodyPr>
            <a:normAutofit fontScale="85000" lnSpcReduction="20000"/>
          </a:bodyPr>
          <a:lstStyle/>
          <a:p>
            <a:r>
              <a:rPr lang="el-GR" dirty="0"/>
              <a:t>ΠΑΝΕΠΙΣΤΗΜΙΟ ΑΙΓΑΙΟΥ</a:t>
            </a:r>
          </a:p>
          <a:p>
            <a:r>
              <a:rPr lang="el-GR" dirty="0"/>
              <a:t>ΣΧΟΛΗ ΘΕΤΙΚΩΝ ΕΠΙΣΤΗΜΩΝ</a:t>
            </a:r>
          </a:p>
          <a:p>
            <a:r>
              <a:rPr lang="el-GR" dirty="0"/>
              <a:t>Τμήμα Μηχανικών Πληροφοριακών &amp; Επικοινωνιακών Συστημάτων</a:t>
            </a:r>
          </a:p>
          <a:p>
            <a:r>
              <a:rPr lang="el-GR" dirty="0"/>
              <a:t>Μάθημα: Τεχνολογίες Δικτύων &amp; Νέφους</a:t>
            </a:r>
          </a:p>
          <a:p>
            <a:r>
              <a:rPr lang="el-GR" dirty="0"/>
              <a:t>Διδάσκων: Χ. Σκιάνης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414528"/>
            <a:ext cx="4571999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23</a:t>
            </a:r>
            <a:r>
              <a:rPr lang="el-GR" sz="2400" dirty="0"/>
              <a:t>/</a:t>
            </a:r>
            <a:r>
              <a:rPr lang="en-US" sz="2400" dirty="0"/>
              <a:t>05</a:t>
            </a:r>
            <a:r>
              <a:rPr lang="el-GR" sz="2400" dirty="0"/>
              <a:t>/201</a:t>
            </a:r>
            <a:r>
              <a:rPr lang="en-US" sz="2400" dirty="0"/>
              <a:t>7</a:t>
            </a:r>
            <a:endParaRPr lang="el-GR" sz="2400" dirty="0"/>
          </a:p>
          <a:p>
            <a:pPr>
              <a:lnSpc>
                <a:spcPct val="90000"/>
              </a:lnSpc>
            </a:pPr>
            <a:r>
              <a:rPr lang="el-GR" sz="2400" dirty="0"/>
              <a:t>Σάμος, Καρλόβασι 83200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6632448" y="414528"/>
            <a:ext cx="5309615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l-GR" sz="2400" dirty="0"/>
              <a:t>Γιακουμιδάκης Κων/νος </a:t>
            </a:r>
            <a:r>
              <a:rPr lang="en-US" sz="2400" dirty="0"/>
              <a:t>  icsd11026</a:t>
            </a:r>
            <a:endParaRPr lang="el-GR" sz="2400" dirty="0"/>
          </a:p>
          <a:p>
            <a:pPr>
              <a:lnSpc>
                <a:spcPct val="90000"/>
              </a:lnSpc>
            </a:pPr>
            <a:r>
              <a:rPr lang="el-GR" sz="2400" dirty="0"/>
              <a:t>Πέππας Κων/νος</a:t>
            </a:r>
            <a:r>
              <a:rPr lang="en-US" sz="2400" dirty="0"/>
              <a:t>               </a:t>
            </a:r>
            <a:r>
              <a:rPr lang="el-GR" sz="2400" dirty="0"/>
              <a:t> </a:t>
            </a:r>
            <a:r>
              <a:rPr lang="en-US" sz="2400" dirty="0"/>
              <a:t>icsd11134</a:t>
            </a:r>
          </a:p>
          <a:p>
            <a:pPr>
              <a:lnSpc>
                <a:spcPct val="90000"/>
              </a:lnSpc>
            </a:pPr>
            <a:r>
              <a:rPr lang="el-GR" sz="2400" dirty="0"/>
              <a:t>Βάνης Αναστάσιος </a:t>
            </a:r>
            <a:r>
              <a:rPr lang="en-US" sz="2400" dirty="0"/>
              <a:t>            icsd12017</a:t>
            </a:r>
          </a:p>
          <a:p>
            <a:pPr>
              <a:lnSpc>
                <a:spcPct val="90000"/>
              </a:lnSpc>
            </a:pPr>
            <a:r>
              <a:rPr lang="el-GR" sz="2400" dirty="0"/>
              <a:t>Χαϊκάλης Νικόλαος </a:t>
            </a:r>
            <a:r>
              <a:rPr lang="en-US" sz="2400" dirty="0"/>
              <a:t>          icsd12200</a:t>
            </a:r>
          </a:p>
        </p:txBody>
      </p:sp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l-GR" dirty="0"/>
              <a:t>Περιγραφή Πλατφόρμας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95399" y="2192867"/>
            <a:ext cx="6223001" cy="42672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Login / Register </a:t>
            </a:r>
            <a:r>
              <a:rPr lang="el-GR" sz="2800" dirty="0"/>
              <a:t>στο </a:t>
            </a:r>
            <a:r>
              <a:rPr lang="en-US" sz="2800" dirty="0"/>
              <a:t>cloud</a:t>
            </a:r>
          </a:p>
          <a:p>
            <a:r>
              <a:rPr lang="en-US" sz="2800" dirty="0"/>
              <a:t>Upload / Download </a:t>
            </a:r>
            <a:r>
              <a:rPr lang="el-GR" sz="2800" dirty="0"/>
              <a:t>φωτογραφιών</a:t>
            </a:r>
          </a:p>
          <a:p>
            <a:r>
              <a:rPr lang="el-GR" sz="2800" dirty="0"/>
              <a:t>Κρυπτογράφηση</a:t>
            </a:r>
            <a:r>
              <a:rPr lang="en-US" sz="2800" dirty="0"/>
              <a:t> / </a:t>
            </a:r>
            <a:r>
              <a:rPr lang="el-GR" sz="2800" dirty="0"/>
              <a:t>Αποκρυπτογράφηση φωτογραφιών</a:t>
            </a:r>
          </a:p>
          <a:p>
            <a:r>
              <a:rPr lang="el-GR" sz="2800" dirty="0"/>
              <a:t>Αποφυγή </a:t>
            </a:r>
            <a:r>
              <a:rPr lang="en-US" sz="2800" dirty="0"/>
              <a:t>SQL injection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95399" y="1671056"/>
            <a:ext cx="976206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Cloud </a:t>
            </a:r>
            <a:r>
              <a:rPr lang="el-GR" sz="2400" dirty="0"/>
              <a:t>πλατφόρμα για την διαχείριση - κρυπτογράφηση φωτογραφιών</a:t>
            </a:r>
            <a:endParaRPr lang="en-US" sz="24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789332" y="2095788"/>
            <a:ext cx="4682068" cy="290406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Front end</a:t>
            </a:r>
          </a:p>
          <a:p>
            <a:pPr lvl="1"/>
            <a:r>
              <a:rPr lang="en-US" sz="2600" dirty="0"/>
              <a:t>html / JavaScript</a:t>
            </a:r>
          </a:p>
          <a:p>
            <a:pPr lvl="1"/>
            <a:r>
              <a:rPr lang="en-US" sz="2600" dirty="0"/>
              <a:t>Bootstrap</a:t>
            </a:r>
          </a:p>
          <a:p>
            <a:r>
              <a:rPr lang="en-US" sz="2800" dirty="0"/>
              <a:t>Back end</a:t>
            </a:r>
          </a:p>
          <a:p>
            <a:pPr lvl="1"/>
            <a:r>
              <a:rPr lang="en-US" sz="2600"/>
              <a:t>php</a:t>
            </a:r>
            <a:endParaRPr lang="en-US" sz="2600" dirty="0"/>
          </a:p>
          <a:p>
            <a:pPr lvl="1"/>
            <a:r>
              <a:rPr lang="en-US" sz="2600" dirty="0"/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121390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Cryptography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5399" y="1671056"/>
            <a:ext cx="976206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l-GR" sz="2400" dirty="0"/>
              <a:t>Δημιουργία ενός </a:t>
            </a:r>
            <a:r>
              <a:rPr lang="el-GR" sz="2400" dirty="0" err="1"/>
              <a:t>Hybrid</a:t>
            </a:r>
            <a:r>
              <a:rPr lang="el-GR" sz="2400" dirty="0"/>
              <a:t> </a:t>
            </a:r>
            <a:r>
              <a:rPr lang="el-GR" sz="2400" dirty="0" err="1"/>
              <a:t>Cryptosystem</a:t>
            </a:r>
            <a:endParaRPr lang="en-U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399" y="2192867"/>
            <a:ext cx="6536268" cy="42672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sz="2800" dirty="0"/>
              <a:t>Δυο ζευγάρια</a:t>
            </a:r>
            <a:r>
              <a:rPr lang="en-GB" sz="2800" dirty="0"/>
              <a:t> Private / Public keys</a:t>
            </a:r>
            <a:endParaRPr lang="el-GR" sz="2800" dirty="0"/>
          </a:p>
          <a:p>
            <a:pPr lvl="1"/>
            <a:r>
              <a:rPr lang="en-US" sz="2600" dirty="0"/>
              <a:t>Priv1 / Pub1 (password)</a:t>
            </a:r>
          </a:p>
          <a:p>
            <a:pPr lvl="1"/>
            <a:r>
              <a:rPr lang="en-US" sz="2600" dirty="0"/>
              <a:t>Priv2 / Pub2</a:t>
            </a:r>
            <a:r>
              <a:rPr lang="en-GB" sz="2600" dirty="0"/>
              <a:t> (</a:t>
            </a:r>
            <a:r>
              <a:rPr lang="el-GR" sz="2600" dirty="0"/>
              <a:t>φωτογραφίες)</a:t>
            </a:r>
          </a:p>
          <a:p>
            <a:r>
              <a:rPr lang="el-GR" sz="2800" dirty="0"/>
              <a:t>Δυο </a:t>
            </a:r>
            <a:r>
              <a:rPr lang="el-GR" sz="2800" dirty="0" err="1"/>
              <a:t>Secret</a:t>
            </a:r>
            <a:r>
              <a:rPr lang="el-GR" sz="2800" dirty="0"/>
              <a:t> </a:t>
            </a:r>
            <a:r>
              <a:rPr lang="el-GR" sz="2800" dirty="0" err="1"/>
              <a:t>Key</a:t>
            </a:r>
            <a:r>
              <a:rPr lang="en-US" sz="2800" dirty="0"/>
              <a:t>s</a:t>
            </a:r>
          </a:p>
          <a:p>
            <a:pPr lvl="1"/>
            <a:r>
              <a:rPr lang="en-GB" sz="2600" dirty="0"/>
              <a:t>Sec1</a:t>
            </a:r>
            <a:r>
              <a:rPr lang="el-GR" sz="2600" dirty="0"/>
              <a:t> </a:t>
            </a:r>
            <a:r>
              <a:rPr lang="en-US" sz="2600" dirty="0"/>
              <a:t>(password)</a:t>
            </a:r>
            <a:endParaRPr lang="en-GB" sz="2600" dirty="0"/>
          </a:p>
          <a:p>
            <a:pPr lvl="1"/>
            <a:r>
              <a:rPr lang="en-GB" sz="2600" dirty="0"/>
              <a:t>Sec2</a:t>
            </a:r>
            <a:r>
              <a:rPr lang="el-GR" sz="2600" dirty="0"/>
              <a:t> </a:t>
            </a:r>
            <a:r>
              <a:rPr lang="en-GB" sz="2600" dirty="0"/>
              <a:t>(</a:t>
            </a:r>
            <a:r>
              <a:rPr lang="el-GR" sz="2600" dirty="0"/>
              <a:t>φωτογραφίες)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405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Password Encryption 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295400" y="1286933"/>
            <a:ext cx="6536268" cy="49445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Hash Function</a:t>
            </a:r>
          </a:p>
          <a:p>
            <a:pPr lvl="1"/>
            <a:r>
              <a:rPr lang="en-US" sz="2600" dirty="0" err="1"/>
              <a:t>hashPass</a:t>
            </a:r>
            <a:r>
              <a:rPr lang="en-US" sz="2600" dirty="0"/>
              <a:t> = </a:t>
            </a:r>
            <a:r>
              <a:rPr lang="en-US" sz="2600" dirty="0" err="1"/>
              <a:t>HashFunction</a:t>
            </a:r>
            <a:r>
              <a:rPr lang="en-US" sz="2600" dirty="0"/>
              <a:t>(password)</a:t>
            </a:r>
          </a:p>
          <a:p>
            <a:r>
              <a:rPr lang="en-US" sz="2800" dirty="0"/>
              <a:t>Secret Key</a:t>
            </a:r>
          </a:p>
          <a:p>
            <a:pPr lvl="1"/>
            <a:r>
              <a:rPr lang="en-US" sz="2600" dirty="0" err="1"/>
              <a:t>SecKeyEnPass</a:t>
            </a:r>
            <a:r>
              <a:rPr lang="en-US" sz="2600" dirty="0"/>
              <a:t> = Sec1(</a:t>
            </a:r>
            <a:r>
              <a:rPr lang="en-US" sz="2600" dirty="0" err="1"/>
              <a:t>hashPass</a:t>
            </a:r>
            <a:r>
              <a:rPr lang="en-US" sz="2600" dirty="0"/>
              <a:t>)</a:t>
            </a:r>
          </a:p>
          <a:p>
            <a:r>
              <a:rPr lang="en-US" sz="2800" dirty="0"/>
              <a:t>Private / Public key</a:t>
            </a:r>
          </a:p>
          <a:p>
            <a:pPr lvl="1"/>
            <a:r>
              <a:rPr lang="en-US" sz="2600" dirty="0" err="1"/>
              <a:t>EncryptPass</a:t>
            </a:r>
            <a:r>
              <a:rPr lang="en-US" sz="2600" dirty="0"/>
              <a:t> = Pub1(</a:t>
            </a:r>
            <a:r>
              <a:rPr lang="en-US" sz="2600" dirty="0" err="1"/>
              <a:t>SecKeyEnPass</a:t>
            </a:r>
            <a:r>
              <a:rPr lang="en-US" sz="2600" dirty="0"/>
              <a:t>)</a:t>
            </a:r>
          </a:p>
          <a:p>
            <a:r>
              <a:rPr lang="en-US" sz="2800" dirty="0"/>
              <a:t>Sec1 cryptography</a:t>
            </a:r>
          </a:p>
          <a:p>
            <a:pPr lvl="1"/>
            <a:r>
              <a:rPr lang="en-US" sz="2600" dirty="0"/>
              <a:t>EnSec1 = Pub1(Sec1)</a:t>
            </a:r>
          </a:p>
        </p:txBody>
      </p:sp>
    </p:spTree>
    <p:extLst>
      <p:ext uri="{BB962C8B-B14F-4D97-AF65-F5344CB8AC3E}">
        <p14:creationId xmlns:p14="http://schemas.microsoft.com/office/powerpoint/2010/main" val="165186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Password Decryption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295400" y="1286933"/>
            <a:ext cx="6536268" cy="494453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Hash Function</a:t>
            </a:r>
          </a:p>
          <a:p>
            <a:pPr lvl="1"/>
            <a:r>
              <a:rPr lang="en-US" sz="2600" dirty="0" err="1"/>
              <a:t>GivenPasswordHash</a:t>
            </a:r>
            <a:r>
              <a:rPr lang="en-US" sz="2600" dirty="0"/>
              <a:t>(password)</a:t>
            </a:r>
          </a:p>
          <a:p>
            <a:r>
              <a:rPr lang="en-US" sz="2800" dirty="0"/>
              <a:t>Secret Key from DB (EnSec1)</a:t>
            </a:r>
          </a:p>
          <a:p>
            <a:pPr lvl="1"/>
            <a:r>
              <a:rPr lang="en-US" sz="2600" dirty="0"/>
              <a:t>Sec1 = Priv1(EnSec1)</a:t>
            </a:r>
          </a:p>
          <a:p>
            <a:pPr lvl="4"/>
            <a:r>
              <a:rPr lang="en-US" sz="2400" dirty="0" err="1">
                <a:solidFill>
                  <a:srgbClr val="FFFF00"/>
                </a:solidFill>
              </a:rPr>
              <a:t>EnSec</a:t>
            </a:r>
            <a:r>
              <a:rPr lang="el-GR" sz="2400" dirty="0">
                <a:solidFill>
                  <a:srgbClr val="FFFF00"/>
                </a:solidFill>
              </a:rPr>
              <a:t>1 = </a:t>
            </a:r>
            <a:r>
              <a:rPr lang="en-US" sz="2400" dirty="0">
                <a:solidFill>
                  <a:srgbClr val="FFFF00"/>
                </a:solidFill>
              </a:rPr>
              <a:t>Pub</a:t>
            </a:r>
            <a:r>
              <a:rPr lang="el-GR" sz="2400" dirty="0">
                <a:solidFill>
                  <a:srgbClr val="FFFF00"/>
                </a:solidFill>
              </a:rPr>
              <a:t>1(</a:t>
            </a:r>
            <a:r>
              <a:rPr lang="en-US" sz="2400" dirty="0">
                <a:solidFill>
                  <a:srgbClr val="FFFF00"/>
                </a:solidFill>
              </a:rPr>
              <a:t>Sec</a:t>
            </a:r>
            <a:r>
              <a:rPr lang="el-GR" sz="2400" dirty="0">
                <a:solidFill>
                  <a:srgbClr val="FFFF00"/>
                </a:solidFill>
              </a:rPr>
              <a:t>1)</a:t>
            </a:r>
            <a:endParaRPr lang="en-US" sz="2200" dirty="0">
              <a:solidFill>
                <a:srgbClr val="FFFF00"/>
              </a:solidFill>
            </a:endParaRPr>
          </a:p>
          <a:p>
            <a:r>
              <a:rPr lang="en-US" sz="2800" dirty="0"/>
              <a:t>Password+Sec1+Pub1 from DB</a:t>
            </a:r>
          </a:p>
          <a:p>
            <a:pPr lvl="1"/>
            <a:r>
              <a:rPr lang="en-US" sz="2600" dirty="0" err="1"/>
              <a:t>SecKeyEnPass</a:t>
            </a:r>
            <a:r>
              <a:rPr lang="en-US" sz="2600" dirty="0"/>
              <a:t> = Priv1(</a:t>
            </a:r>
            <a:r>
              <a:rPr lang="en-US" sz="2600" dirty="0" err="1"/>
              <a:t>EncryptPass</a:t>
            </a:r>
            <a:r>
              <a:rPr lang="en-US" sz="2600" dirty="0"/>
              <a:t>)</a:t>
            </a:r>
          </a:p>
          <a:p>
            <a:pPr lvl="4"/>
            <a:r>
              <a:rPr lang="en-US" sz="2400" dirty="0" err="1">
                <a:solidFill>
                  <a:srgbClr val="FFFF00"/>
                </a:solidFill>
              </a:rPr>
              <a:t>SecKeyEnPass</a:t>
            </a:r>
            <a:r>
              <a:rPr lang="en-US" sz="2400" dirty="0">
                <a:solidFill>
                  <a:srgbClr val="FFFF00"/>
                </a:solidFill>
              </a:rPr>
              <a:t> = Sec1(</a:t>
            </a:r>
            <a:r>
              <a:rPr lang="en-US" sz="2400" dirty="0" err="1">
                <a:solidFill>
                  <a:srgbClr val="FFFF00"/>
                </a:solidFill>
              </a:rPr>
              <a:t>hashPass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endParaRPr lang="en-US" sz="2200" dirty="0">
              <a:solidFill>
                <a:srgbClr val="FFFF00"/>
              </a:solidFill>
            </a:endParaRPr>
          </a:p>
          <a:p>
            <a:r>
              <a:rPr lang="en-US" sz="2800" dirty="0"/>
              <a:t>Password+Sec1</a:t>
            </a:r>
          </a:p>
          <a:p>
            <a:pPr lvl="1"/>
            <a:r>
              <a:rPr lang="en-US" sz="2600" dirty="0" err="1"/>
              <a:t>hashPass</a:t>
            </a:r>
            <a:r>
              <a:rPr lang="en-US" sz="2600" dirty="0"/>
              <a:t> = Sec1(</a:t>
            </a:r>
            <a:r>
              <a:rPr lang="en-US" sz="2600" dirty="0" err="1"/>
              <a:t>SecKeyEnPass</a:t>
            </a:r>
            <a:r>
              <a:rPr lang="en-US" sz="2600" dirty="0"/>
              <a:t>)</a:t>
            </a:r>
          </a:p>
          <a:p>
            <a:r>
              <a:rPr lang="en-US" sz="2800" dirty="0" err="1"/>
              <a:t>hashPass</a:t>
            </a:r>
            <a:r>
              <a:rPr lang="en-US" sz="2800" dirty="0"/>
              <a:t> == </a:t>
            </a:r>
            <a:r>
              <a:rPr lang="en-US" sz="2800" dirty="0" err="1"/>
              <a:t>GivenPasswordHash</a:t>
            </a:r>
            <a:r>
              <a:rPr lang="en-US" sz="2800" dirty="0"/>
              <a:t>) ✓</a:t>
            </a:r>
          </a:p>
        </p:txBody>
      </p:sp>
    </p:spTree>
    <p:extLst>
      <p:ext uri="{BB962C8B-B14F-4D97-AF65-F5344CB8AC3E}">
        <p14:creationId xmlns:p14="http://schemas.microsoft.com/office/powerpoint/2010/main" val="1322805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Photographs Encryption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95400" y="1286933"/>
            <a:ext cx="6536268" cy="49445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Secret Key Decryption</a:t>
            </a:r>
          </a:p>
          <a:p>
            <a:pPr lvl="1"/>
            <a:r>
              <a:rPr lang="en-US" sz="2600" dirty="0"/>
              <a:t>Sec2 = Priv2(</a:t>
            </a:r>
            <a:r>
              <a:rPr lang="en-US" sz="2600" dirty="0" err="1"/>
              <a:t>EnSec</a:t>
            </a:r>
            <a:r>
              <a:rPr lang="en-US" sz="2600" dirty="0"/>
              <a:t>)</a:t>
            </a:r>
          </a:p>
          <a:p>
            <a:pPr lvl="5"/>
            <a:r>
              <a:rPr lang="en-US" sz="1800" dirty="0" err="1">
                <a:solidFill>
                  <a:srgbClr val="FFFF00"/>
                </a:solidFill>
              </a:rPr>
              <a:t>EnSec</a:t>
            </a:r>
            <a:r>
              <a:rPr lang="en-US" sz="1800" dirty="0">
                <a:solidFill>
                  <a:srgbClr val="FFFF00"/>
                </a:solidFill>
              </a:rPr>
              <a:t> = Pub2(Sec2)</a:t>
            </a:r>
          </a:p>
          <a:p>
            <a:r>
              <a:rPr lang="en-US" sz="2600" dirty="0"/>
              <a:t>Photo1 Encryption</a:t>
            </a:r>
          </a:p>
          <a:p>
            <a:pPr lvl="1"/>
            <a:r>
              <a:rPr lang="en-US" sz="2400" dirty="0" err="1"/>
              <a:t>EnPhotoSec</a:t>
            </a:r>
            <a:r>
              <a:rPr lang="en-US" sz="2400" dirty="0"/>
              <a:t> = Sec2(Photo1)</a:t>
            </a:r>
          </a:p>
          <a:p>
            <a:r>
              <a:rPr lang="en-US" sz="2800" dirty="0"/>
              <a:t>Public Key Encryption</a:t>
            </a:r>
          </a:p>
          <a:p>
            <a:pPr lvl="1"/>
            <a:r>
              <a:rPr lang="en-US" sz="2600" dirty="0" err="1"/>
              <a:t>EnPhoto</a:t>
            </a:r>
            <a:r>
              <a:rPr lang="en-US" sz="2600" dirty="0"/>
              <a:t> = Pub2(</a:t>
            </a:r>
            <a:r>
              <a:rPr lang="en-US" sz="2600" dirty="0" err="1"/>
              <a:t>EnPhotoSec</a:t>
            </a:r>
            <a:r>
              <a:rPr lang="en-US" sz="2600" dirty="0"/>
              <a:t>)</a:t>
            </a:r>
          </a:p>
          <a:p>
            <a:r>
              <a:rPr lang="en-US" sz="2800" dirty="0"/>
              <a:t>Upload</a:t>
            </a:r>
          </a:p>
        </p:txBody>
      </p:sp>
    </p:spTree>
    <p:extLst>
      <p:ext uri="{BB962C8B-B14F-4D97-AF65-F5344CB8AC3E}">
        <p14:creationId xmlns:p14="http://schemas.microsoft.com/office/powerpoint/2010/main" val="137999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Photographs Decryption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95400" y="1286933"/>
            <a:ext cx="6536268" cy="494453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Secret Key Decryption</a:t>
            </a:r>
          </a:p>
          <a:p>
            <a:pPr lvl="1"/>
            <a:r>
              <a:rPr lang="en-US" sz="2600" dirty="0"/>
              <a:t>Sec2 = Priv2(</a:t>
            </a:r>
            <a:r>
              <a:rPr lang="en-US" sz="2600" dirty="0" err="1"/>
              <a:t>EnSec</a:t>
            </a:r>
            <a:r>
              <a:rPr lang="en-US" sz="2600" dirty="0"/>
              <a:t>)</a:t>
            </a:r>
          </a:p>
          <a:p>
            <a:pPr lvl="5"/>
            <a:r>
              <a:rPr lang="en-US" sz="2400" dirty="0" err="1">
                <a:solidFill>
                  <a:srgbClr val="FFFF00"/>
                </a:solidFill>
              </a:rPr>
              <a:t>EnSec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1800" dirty="0">
                <a:solidFill>
                  <a:srgbClr val="FFFF00"/>
                </a:solidFill>
              </a:rPr>
              <a:t>= Pub2(Sec2)</a:t>
            </a:r>
            <a:endParaRPr lang="en-US" sz="2800" dirty="0"/>
          </a:p>
          <a:p>
            <a:r>
              <a:rPr lang="en-US" sz="2800" dirty="0"/>
              <a:t>Photo1+Sec2+Pub2 Decryption</a:t>
            </a:r>
          </a:p>
          <a:p>
            <a:pPr lvl="1"/>
            <a:r>
              <a:rPr lang="en-US" sz="2600" dirty="0" err="1"/>
              <a:t>EnPhotoSec</a:t>
            </a:r>
            <a:r>
              <a:rPr lang="en-US" sz="2600" dirty="0"/>
              <a:t> = Priv2(</a:t>
            </a:r>
            <a:r>
              <a:rPr lang="en-US" sz="2600" dirty="0" err="1"/>
              <a:t>EnPhoto</a:t>
            </a:r>
            <a:r>
              <a:rPr lang="en-US" sz="2600" dirty="0"/>
              <a:t>)</a:t>
            </a:r>
          </a:p>
          <a:p>
            <a:pPr lvl="5"/>
            <a:r>
              <a:rPr lang="en-US" sz="2400" dirty="0" err="1">
                <a:solidFill>
                  <a:srgbClr val="FFFF00"/>
                </a:solidFill>
              </a:rPr>
              <a:t>EnPhoto</a:t>
            </a:r>
            <a:r>
              <a:rPr lang="en-US" sz="2400" dirty="0">
                <a:solidFill>
                  <a:srgbClr val="FFFF00"/>
                </a:solidFill>
              </a:rPr>
              <a:t> = Pub2(</a:t>
            </a:r>
            <a:r>
              <a:rPr lang="en-US" sz="2400" dirty="0" err="1">
                <a:solidFill>
                  <a:srgbClr val="FFFF00"/>
                </a:solidFill>
              </a:rPr>
              <a:t>EnPhotoSec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endParaRPr lang="en-US" sz="2200" dirty="0">
              <a:solidFill>
                <a:srgbClr val="FFFF00"/>
              </a:solidFill>
            </a:endParaRPr>
          </a:p>
          <a:p>
            <a:r>
              <a:rPr lang="en-US" sz="2800" dirty="0"/>
              <a:t>Photo1+Sec2 Decryption</a:t>
            </a:r>
          </a:p>
          <a:p>
            <a:pPr lvl="1"/>
            <a:r>
              <a:rPr lang="en-US" sz="2600" dirty="0"/>
              <a:t>Photo1 = Sec2(</a:t>
            </a:r>
            <a:r>
              <a:rPr lang="en-US" sz="2600" dirty="0" err="1"/>
              <a:t>EnPhotoSec</a:t>
            </a:r>
            <a:r>
              <a:rPr lang="en-US" sz="2600" dirty="0"/>
              <a:t>)</a:t>
            </a:r>
          </a:p>
          <a:p>
            <a:r>
              <a:rPr lang="en-US" sz="2800" dirty="0"/>
              <a:t>.</a:t>
            </a:r>
          </a:p>
        </p:txBody>
      </p:sp>
      <p:pic>
        <p:nvPicPr>
          <p:cNvPr id="5" name="Picture 4" descr="C:\Users\Tharador\Desktop\πανεπιστήμιο-σάμου-150x150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5506" y="5386184"/>
            <a:ext cx="1038860" cy="8452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6821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 ergasias">
            <a:hlinkClick r:id="" action="ppaction://media"/>
            <a:extLst>
              <a:ext uri="{FF2B5EF4-FFF2-40B4-BE49-F238E27FC236}">
                <a16:creationId xmlns:a16="http://schemas.microsoft.com/office/drawing/2014/main" id="{6356E933-4EF5-47C2-9873-0FBD7C9E4B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80844"/>
            <a:ext cx="12192000" cy="597715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00E91E2-F49A-4C8A-AC83-58A7427B4346}"/>
              </a:ext>
            </a:extLst>
          </p:cNvPr>
          <p:cNvSpPr txBox="1">
            <a:spLocks/>
          </p:cNvSpPr>
          <p:nvPr/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Video </a:t>
            </a:r>
            <a:r>
              <a:rPr lang="el-GR" dirty="0"/>
              <a:t>Εργασίας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5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295400" y="362303"/>
            <a:ext cx="9601200" cy="10699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l-GR" dirty="0"/>
              <a:t>Ευχαριστούμε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295400" y="1828799"/>
            <a:ext cx="9601200" cy="242620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20" lvl="1" indent="0" algn="ctr">
              <a:lnSpc>
                <a:spcPct val="100000"/>
              </a:lnSpc>
              <a:spcBef>
                <a:spcPts val="0"/>
              </a:spcBef>
              <a:buClrTx/>
              <a:buFontTx/>
              <a:buNone/>
            </a:pPr>
            <a:r>
              <a:rPr lang="el-GR" sz="7800"/>
              <a:t>Ερωτήσεις;</a:t>
            </a:r>
            <a:endParaRPr lang="en-US" sz="7800" dirty="0"/>
          </a:p>
        </p:txBody>
      </p:sp>
    </p:spTree>
    <p:extLst>
      <p:ext uri="{BB962C8B-B14F-4D97-AF65-F5344CB8AC3E}">
        <p14:creationId xmlns:p14="http://schemas.microsoft.com/office/powerpoint/2010/main" val="72616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rushed Metal 16x9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3030981" id="{5053F254-456A-5240-86D4-A8D69FCE91B0}" vid="{BDEAC687-D670-1248-9C23-06B120580BA5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2961EA76-1630-4788-A629-8FDAFC9205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C05A15-2C36-4B2C-9ED7-7313D59409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A16170-AED4-43FB-90C7-1F1653EBFACC}">
  <ds:schemaRefs>
    <ds:schemaRef ds:uri="http://purl.org/dc/dcmitype/"/>
    <ds:schemaRef ds:uri="http://schemas.microsoft.com/office/2006/documentManagement/types"/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a4f35948-e619-41b3-aa29-22878b09cfd2"/>
    <ds:schemaRef ds:uri="http://schemas.microsoft.com/office/2006/metadata/properties"/>
    <ds:schemaRef ds:uri="http://schemas.openxmlformats.org/package/2006/metadata/core-properties"/>
    <ds:schemaRef ds:uri="40262f94-9f35-4ac3-9a90-690165a166b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tf03030981</Template>
  <TotalTime>99</TotalTime>
  <Words>308</Words>
  <Application>Microsoft Office PowerPoint</Application>
  <PresentationFormat>Widescreen</PresentationFormat>
  <Paragraphs>75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Georgia</vt:lpstr>
      <vt:lpstr>Brushed Metal 16x9</vt:lpstr>
      <vt:lpstr>Secure &amp; Trusted Cloud Computing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&amp; Trusted Cloud Computing</dc:title>
  <dc:creator>Nickolaos Chaikalis</dc:creator>
  <cp:lastModifiedBy>Nickolas Chaickalis</cp:lastModifiedBy>
  <cp:revision>21</cp:revision>
  <dcterms:created xsi:type="dcterms:W3CDTF">2017-03-27T10:59:24Z</dcterms:created>
  <dcterms:modified xsi:type="dcterms:W3CDTF">2017-05-18T13:47:57Z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